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10"/>
  </p:notesMasterIdLst>
  <p:sldIdLst>
    <p:sldId id="301" r:id="rId2"/>
    <p:sldId id="303" r:id="rId3"/>
    <p:sldId id="437" r:id="rId4"/>
    <p:sldId id="417" r:id="rId5"/>
    <p:sldId id="438" r:id="rId6"/>
    <p:sldId id="433" r:id="rId7"/>
    <p:sldId id="421" r:id="rId8"/>
    <p:sldId id="368" r:id="rId9"/>
  </p:sldIdLst>
  <p:sldSz cx="12192000" cy="6858000"/>
  <p:notesSz cx="6858000" cy="9144000"/>
  <p:embeddedFontLst>
    <p:embeddedFont>
      <p:font typeface="Arial Black" panose="020B0A04020102020204" pitchFamily="34" charset="0"/>
      <p:bold r:id="rId11"/>
    </p:embeddedFont>
    <p:embeddedFont>
      <p:font typeface="Bahnschrift SemiLight" panose="020B0502040204020203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custShowLst>
    <p:custShow name="карта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E92"/>
    <a:srgbClr val="1A2646"/>
    <a:srgbClr val="9EAEDB"/>
    <a:srgbClr val="C8FFE5"/>
    <a:srgbClr val="D1F4FF"/>
    <a:srgbClr val="E9FFB9"/>
    <a:srgbClr val="FFF8B6"/>
    <a:srgbClr val="FFE4CB"/>
    <a:srgbClr val="FFD9D8"/>
    <a:srgbClr val="E1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62" autoAdjust="0"/>
  </p:normalViewPr>
  <p:slideViewPr>
    <p:cSldViewPr snapToGrid="0">
      <p:cViewPr varScale="1">
        <p:scale>
          <a:sx n="84" d="100"/>
          <a:sy n="84" d="100"/>
        </p:scale>
        <p:origin x="96" y="144"/>
      </p:cViewPr>
      <p:guideLst>
        <p:guide orient="horz" pos="2160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19.03.2025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322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54680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609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557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3343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103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Рисунок 6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id="{F46058C0-DC1F-4A05-8C05-2B14557816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93" y="132260"/>
            <a:ext cx="1523862" cy="17106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8E12A-85B4-4638-9F1D-A34802941553}"/>
              </a:ext>
            </a:extLst>
          </p:cNvPr>
          <p:cNvSpPr txBox="1"/>
          <p:nvPr userDrawn="1"/>
        </p:nvSpPr>
        <p:spPr>
          <a:xfrm>
            <a:off x="649918" y="553398"/>
            <a:ext cx="939746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00517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hnschrift SemiLight" panose="020B0502040204020203" pitchFamily="34" charset="0"/>
              </a:rPr>
              <a:t>Молодость – время выбора!</a:t>
            </a:r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ABC3802-E2CB-4F40-998E-48CEF14E629F}"/>
              </a:ext>
            </a:extLst>
          </p:cNvPr>
          <p:cNvGrpSpPr/>
          <p:nvPr userDrawn="1"/>
        </p:nvGrpSpPr>
        <p:grpSpPr>
          <a:xfrm>
            <a:off x="0" y="91209"/>
            <a:ext cx="4614945" cy="2277032"/>
            <a:chOff x="5763744" y="377489"/>
            <a:chExt cx="4614945" cy="2277032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0173F41D-9C60-4BCA-8CCB-70D80E473E85}"/>
                </a:ext>
              </a:extLst>
            </p:cNvPr>
            <p:cNvGrpSpPr/>
            <p:nvPr/>
          </p:nvGrpSpPr>
          <p:grpSpPr>
            <a:xfrm>
              <a:off x="5763744" y="377489"/>
              <a:ext cx="4614945" cy="2277032"/>
              <a:chOff x="0" y="385571"/>
              <a:chExt cx="8530547" cy="4520186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039D924D-E803-4119-99F3-5FE273199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5571"/>
                <a:ext cx="8530547" cy="452018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id="{61FF7E5C-7496-472E-A27C-03331AD15A25}"/>
                  </a:ext>
                </a:extLst>
              </p:cNvPr>
              <p:cNvGrpSpPr/>
              <p:nvPr/>
            </p:nvGrpSpPr>
            <p:grpSpPr>
              <a:xfrm>
                <a:off x="1957946" y="916038"/>
                <a:ext cx="4449779" cy="3082597"/>
                <a:chOff x="1957946" y="916038"/>
                <a:chExt cx="4449779" cy="3082597"/>
              </a:xfrm>
            </p:grpSpPr>
            <p:sp>
              <p:nvSpPr>
                <p:cNvPr id="44" name="Овал 43">
                  <a:extLst>
                    <a:ext uri="{FF2B5EF4-FFF2-40B4-BE49-F238E27FC236}">
                      <a16:creationId xmlns:a16="http://schemas.microsoft.com/office/drawing/2014/main" id="{E1BEC869-4AB8-48C4-9000-06EF17B13CE6}"/>
                    </a:ext>
                  </a:extLst>
                </p:cNvPr>
                <p:cNvSpPr/>
                <p:nvPr/>
              </p:nvSpPr>
              <p:spPr>
                <a:xfrm>
                  <a:off x="2065508" y="15002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5" name="Овал 44">
                  <a:extLst>
                    <a:ext uri="{FF2B5EF4-FFF2-40B4-BE49-F238E27FC236}">
                      <a16:creationId xmlns:a16="http://schemas.microsoft.com/office/drawing/2014/main" id="{67C1ED55-35CB-46E6-9657-022DCEDCDCA9}"/>
                    </a:ext>
                  </a:extLst>
                </p:cNvPr>
                <p:cNvSpPr/>
                <p:nvPr/>
              </p:nvSpPr>
              <p:spPr>
                <a:xfrm>
                  <a:off x="3690084" y="91603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86B2AB75-02DC-4665-A988-6D8AFCC019B8}"/>
                    </a:ext>
                  </a:extLst>
                </p:cNvPr>
                <p:cNvSpPr/>
                <p:nvPr/>
              </p:nvSpPr>
              <p:spPr>
                <a:xfrm>
                  <a:off x="3323874" y="2338088"/>
                  <a:ext cx="283442" cy="256012"/>
                </a:xfrm>
                <a:prstGeom prst="ellipse">
                  <a:avLst/>
                </a:prstGeom>
                <a:noFill/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7" name="Овал 46">
                  <a:extLst>
                    <a:ext uri="{FF2B5EF4-FFF2-40B4-BE49-F238E27FC236}">
                      <a16:creationId xmlns:a16="http://schemas.microsoft.com/office/drawing/2014/main" id="{339D552E-CAA3-47A9-BAF8-29B5928F1F9E}"/>
                    </a:ext>
                  </a:extLst>
                </p:cNvPr>
                <p:cNvSpPr/>
                <p:nvPr/>
              </p:nvSpPr>
              <p:spPr>
                <a:xfrm>
                  <a:off x="1957946" y="315179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8" name="Овал 47">
                  <a:extLst>
                    <a:ext uri="{FF2B5EF4-FFF2-40B4-BE49-F238E27FC236}">
                      <a16:creationId xmlns:a16="http://schemas.microsoft.com/office/drawing/2014/main" id="{E6C7B975-5A24-4D0F-A846-4E15B0A5372B}"/>
                    </a:ext>
                  </a:extLst>
                </p:cNvPr>
                <p:cNvSpPr/>
                <p:nvPr/>
              </p:nvSpPr>
              <p:spPr>
                <a:xfrm>
                  <a:off x="2682756" y="3599592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9" name="Овал 48">
                  <a:extLst>
                    <a:ext uri="{FF2B5EF4-FFF2-40B4-BE49-F238E27FC236}">
                      <a16:creationId xmlns:a16="http://schemas.microsoft.com/office/drawing/2014/main" id="{EF068AB8-1D9A-4A3A-9CC2-168664B2BFD0}"/>
                    </a:ext>
                  </a:extLst>
                </p:cNvPr>
                <p:cNvSpPr/>
                <p:nvPr/>
              </p:nvSpPr>
              <p:spPr>
                <a:xfrm>
                  <a:off x="5997546" y="374262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0" name="Овал 49">
                  <a:extLst>
                    <a:ext uri="{FF2B5EF4-FFF2-40B4-BE49-F238E27FC236}">
                      <a16:creationId xmlns:a16="http://schemas.microsoft.com/office/drawing/2014/main" id="{E08FCED5-9185-4991-911E-47286BA5EBF5}"/>
                    </a:ext>
                  </a:extLst>
                </p:cNvPr>
                <p:cNvSpPr/>
                <p:nvPr/>
              </p:nvSpPr>
              <p:spPr>
                <a:xfrm>
                  <a:off x="4351904" y="229864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1" name="Овал 50">
                  <a:extLst>
                    <a:ext uri="{FF2B5EF4-FFF2-40B4-BE49-F238E27FC236}">
                      <a16:creationId xmlns:a16="http://schemas.microsoft.com/office/drawing/2014/main" id="{929F5D40-D5C3-4D88-994C-90D756400978}"/>
                    </a:ext>
                  </a:extLst>
                </p:cNvPr>
                <p:cNvSpPr/>
                <p:nvPr/>
              </p:nvSpPr>
              <p:spPr>
                <a:xfrm>
                  <a:off x="6083399" y="2042821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52" name="Овал 51">
                  <a:extLst>
                    <a:ext uri="{FF2B5EF4-FFF2-40B4-BE49-F238E27FC236}">
                      <a16:creationId xmlns:a16="http://schemas.microsoft.com/office/drawing/2014/main" id="{AF2FCF0E-6E38-4A51-A329-4BBCA7798C4B}"/>
                    </a:ext>
                  </a:extLst>
                </p:cNvPr>
                <p:cNvSpPr/>
                <p:nvPr/>
              </p:nvSpPr>
              <p:spPr>
                <a:xfrm>
                  <a:off x="6124283" y="1417863"/>
                  <a:ext cx="283442" cy="256012"/>
                </a:xfrm>
                <a:prstGeom prst="ellipse">
                  <a:avLst/>
                </a:prstGeom>
                <a:solidFill>
                  <a:srgbClr val="00B402"/>
                </a:solidFill>
                <a:ln w="63500">
                  <a:solidFill>
                    <a:srgbClr val="01537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B4946B50-5204-48E1-B62B-74BC5E5C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45907" y="776832"/>
              <a:ext cx="308023" cy="28251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Picture 4" descr="Белорусский Республиканский Союз Молодежи - mtec.by">
              <a:extLst>
                <a:ext uri="{FF2B5EF4-FFF2-40B4-BE49-F238E27FC236}">
                  <a16:creationId xmlns:a16="http://schemas.microsoft.com/office/drawing/2014/main" id="{38A9471A-28DE-4AD8-8C7F-36D809014D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08" r="24574"/>
            <a:stretch/>
          </p:blipFill>
          <p:spPr bwMode="auto">
            <a:xfrm>
              <a:off x="6547340" y="1683002"/>
              <a:ext cx="248402" cy="2066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4" descr="Шляпа выпускника – Бесплатные иконки: образование">
              <a:extLst>
                <a:ext uri="{FF2B5EF4-FFF2-40B4-BE49-F238E27FC236}">
                  <a16:creationId xmlns:a16="http://schemas.microsoft.com/office/drawing/2014/main" id="{CCA42D66-8488-47C4-B999-9E75FD0D00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 t="19785" r="4425" b="15657"/>
            <a:stretch/>
          </p:blipFill>
          <p:spPr bwMode="auto">
            <a:xfrm>
              <a:off x="8291226" y="1283375"/>
              <a:ext cx="341588" cy="21772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8" descr="здоровый образ жизни люди логотип шаблон вектор значок PNG , органический,  персонаж, зеленый PNG картинки и пнг рисунок для бесплатной загрузки">
              <a:extLst>
                <a:ext uri="{FF2B5EF4-FFF2-40B4-BE49-F238E27FC236}">
                  <a16:creationId xmlns:a16="http://schemas.microsoft.com/office/drawing/2014/main" id="{D2C637DC-23DF-48F9-A3CA-067E0FEF7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0" t="31630" r="24861" b="31038"/>
            <a:stretch/>
          </p:blipFill>
          <p:spPr bwMode="auto">
            <a:xfrm>
              <a:off x="8920850" y="1388580"/>
              <a:ext cx="435616" cy="2944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8BAB72ED-A98B-4D28-AC12-581E31C88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4690" y="1924577"/>
              <a:ext cx="392492" cy="2249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C7F4867-992C-4981-8533-AE73BF4AE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4512" y="1141337"/>
              <a:ext cx="301688" cy="2763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65889AA4-B6FC-46F4-96B3-CECEC3416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6475" y="1903654"/>
              <a:ext cx="440878" cy="404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Picture 30" descr="Какие символы ассоциируются у кормянцев с Победой? - Зара над Сожам">
              <a:extLst>
                <a:ext uri="{FF2B5EF4-FFF2-40B4-BE49-F238E27FC236}">
                  <a16:creationId xmlns:a16="http://schemas.microsoft.com/office/drawing/2014/main" id="{29D1040A-1A57-4C19-BF39-1969DD4F2C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4036" y="656485"/>
              <a:ext cx="572015" cy="380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C8FA08-97C9-4BA6-A9A9-AAA49F341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8412" y="1426530"/>
              <a:ext cx="428786" cy="630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5E2CF83B-0E96-4AB5-AED7-DAEEEBE3E9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37"/>
            <a:stretch/>
          </p:blipFill>
          <p:spPr bwMode="auto">
            <a:xfrm>
              <a:off x="9281008" y="867306"/>
              <a:ext cx="251811" cy="27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638352" cy="72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159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2.xml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502487" y="4939580"/>
            <a:ext cx="4788665" cy="142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b="1" i="1" dirty="0">
                <a:latin typeface="Arial"/>
                <a:ea typeface="Arial"/>
                <a:cs typeface="Arial"/>
                <a:sym typeface="Arial"/>
              </a:rPr>
              <a:t>(о молодежных проектах и инициативах Союзного государства Беларуси и России)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192680" y="3322156"/>
            <a:ext cx="4777740" cy="171060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Молодежь —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за Союзное 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000" b="1" dirty="0">
                <a:solidFill>
                  <a:srgbClr val="09763A"/>
                </a:solidFill>
                <a:latin typeface="Arial Black" panose="020B0A04020102020204" pitchFamily="34" charset="0"/>
                <a:ea typeface="Arial"/>
                <a:cs typeface="Calibri" panose="020F0502020204030204" pitchFamily="34" charset="0"/>
                <a:sym typeface="Arial"/>
              </a:rPr>
              <a:t>государство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0F1C92-0742-42D6-B505-A5E22FAAC399}"/>
              </a:ext>
            </a:extLst>
          </p:cNvPr>
          <p:cNvSpPr/>
          <p:nvPr/>
        </p:nvSpPr>
        <p:spPr>
          <a:xfrm>
            <a:off x="5180309" y="6182810"/>
            <a:ext cx="164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alibri"/>
                <a:ea typeface="Calibri"/>
                <a:cs typeface="Calibri"/>
                <a:sym typeface="Calibri"/>
              </a:rPr>
              <a:t>Март, 2025 год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76631-96DC-424A-9451-56A14FBF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16" y="2064363"/>
            <a:ext cx="2012469" cy="12577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715FF9-81DE-449E-9E9F-A07C91EE9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344" y="1916379"/>
            <a:ext cx="6909205" cy="402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4" name="Вопрос 1">
            <a:hlinkClick r:id="rId2" action="ppaction://hlinksldjump"/>
            <a:extLst>
              <a:ext uri="{FF2B5EF4-FFF2-40B4-BE49-F238E27FC236}">
                <a16:creationId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595756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Вопрос 2">
            <a:hlinkClick r:id="rId3" action="ppaction://hlinksldjump"/>
            <a:extLst>
              <a:ext uri="{FF2B5EF4-FFF2-40B4-BE49-F238E27FC236}">
                <a16:creationId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2839310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Вопрос 3">
            <a:hlinkClick r:id="rId4" action="ppaction://hlinksldjump"/>
            <a:extLst>
              <a:ext uri="{FF2B5EF4-FFF2-40B4-BE49-F238E27FC236}">
                <a16:creationId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082864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Вопрос 4">
            <a:hlinkClick r:id="rId5" action="ppaction://hlinksldjump"/>
            <a:extLst>
              <a:ext uri="{FF2B5EF4-FFF2-40B4-BE49-F238E27FC236}">
                <a16:creationId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326418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Вопрос 5">
            <a:hlinkClick r:id="rId6" action="ppaction://hlinksldjump"/>
            <a:extLst>
              <a:ext uri="{FF2B5EF4-FFF2-40B4-BE49-F238E27FC236}">
                <a16:creationId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569973" y="4194098"/>
            <a:ext cx="1879272" cy="12874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8" y="5656977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212" y="5656976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99" y="5709447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320" y="5656975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82" y="5634133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2372430" y="3043716"/>
            <a:ext cx="9538054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9763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  <a:ea typeface="+mn-ea"/>
                <a:cs typeface="+mn-cs"/>
              </a:rPr>
              <a:t>Ответьте на вопросы викторины</a:t>
            </a:r>
            <a:endParaRPr lang="x-none" sz="4000" b="1" dirty="0">
              <a:solidFill>
                <a:srgbClr val="09763A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2" y="2694783"/>
            <a:ext cx="1706311" cy="114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1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3C6FBCF5-3C2F-4B44-9965-798A60217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15" y="518284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2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07BD60B0-CC51-425F-966D-906A33F1F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371" y="5234902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1" name="3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464A3D2C-9824-43F3-BBD7-2A4E2B784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28" y="5250270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" name="4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150FFB68-B16F-4E05-B42B-216AA3140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200" y="5260588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3" name="5" descr="зеленая галочка круг иконки иллюстрации прозрачный PNG , галочка картинки,  зеленые галочки, значок галочки PNG картинки и пнг PSD рисунок для  бесплатной загрузки">
            <a:extLst>
              <a:ext uri="{FF2B5EF4-FFF2-40B4-BE49-F238E27FC236}">
                <a16:creationId xmlns:a16="http://schemas.microsoft.com/office/drawing/2014/main" id="{8C6E0501-A3DA-472D-BE1C-C6E457270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29" y="5234901"/>
            <a:ext cx="563031" cy="563031"/>
          </a:xfrm>
          <a:prstGeom prst="ellipse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F9E63C-B0DF-4082-B941-CE30F074D29B}"/>
              </a:ext>
            </a:extLst>
          </p:cNvPr>
          <p:cNvSpPr txBox="1"/>
          <p:nvPr/>
        </p:nvSpPr>
        <p:spPr>
          <a:xfrm>
            <a:off x="5165352" y="812493"/>
            <a:ext cx="6565408" cy="1128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Инвестиции в молодежь — это инвестиции в наше будущее.</a:t>
            </a:r>
          </a:p>
          <a:p>
            <a:pPr indent="450215" algn="r">
              <a:lnSpc>
                <a:spcPct val="90000"/>
              </a:lnSpc>
              <a:spcAft>
                <a:spcPts val="300"/>
              </a:spcAft>
            </a:pPr>
            <a:r>
              <a:rPr lang="ru-RU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А. Г. Лукашенко</a:t>
            </a:r>
          </a:p>
        </p:txBody>
      </p:sp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17031" y="246637"/>
            <a:ext cx="9051960" cy="810204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молодежные проекты и инициативы осуществляются в рамках Союзного государства Беларуси и России?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88583" y="246637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88583" y="1143328"/>
            <a:ext cx="10780408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38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5FEA83B1-DDD4-4E8E-9DBA-CC22299D5364}"/>
              </a:ext>
            </a:extLst>
          </p:cNvPr>
          <p:cNvSpPr/>
          <p:nvPr/>
        </p:nvSpPr>
        <p:spPr>
          <a:xfrm>
            <a:off x="9289777" y="1143328"/>
            <a:ext cx="2479214" cy="421326"/>
          </a:xfrm>
          <a:prstGeom prst="roundRect">
            <a:avLst>
              <a:gd name="adj" fmla="val 26121"/>
            </a:avLst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20" name="пальчик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06" y="1125444"/>
            <a:ext cx="514061" cy="51406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2E6E994B-47FB-4E77-9187-763164919617}"/>
              </a:ext>
            </a:extLst>
          </p:cNvPr>
          <p:cNvSpPr txBox="1"/>
          <p:nvPr/>
        </p:nvSpPr>
        <p:spPr>
          <a:xfrm>
            <a:off x="9296343" y="162515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01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A7B62E-68A3-43BE-B1CC-857D216E00B6}"/>
              </a:ext>
            </a:extLst>
          </p:cNvPr>
          <p:cNvSpPr txBox="1"/>
          <p:nvPr/>
        </p:nvSpPr>
        <p:spPr>
          <a:xfrm>
            <a:off x="9710601" y="601388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04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4" name="4">
            <a:hlinkClick r:id="" action="ppaction://noaction"/>
            <a:extLst>
              <a:ext uri="{FF2B5EF4-FFF2-40B4-BE49-F238E27FC236}">
                <a16:creationId xmlns:a16="http://schemas.microsoft.com/office/drawing/2014/main" id="{2B33D240-458A-4EDE-9CC9-48184DDBA66B}"/>
              </a:ext>
            </a:extLst>
          </p:cNvPr>
          <p:cNvSpPr txBox="1"/>
          <p:nvPr/>
        </p:nvSpPr>
        <p:spPr>
          <a:xfrm>
            <a:off x="5925851" y="4090144"/>
            <a:ext cx="4675728" cy="632727"/>
          </a:xfrm>
          <a:prstGeom prst="roundRect">
            <a:avLst/>
          </a:prstGeom>
          <a:solidFill>
            <a:srgbClr val="C55A11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Гражданско-патриотическая кадетская смена учащихся Союзного государства </a:t>
            </a:r>
          </a:p>
        </p:txBody>
      </p:sp>
      <p:sp>
        <p:nvSpPr>
          <p:cNvPr id="85" name="5">
            <a:hlinkClick r:id="" action="ppaction://noaction"/>
            <a:extLst>
              <a:ext uri="{FF2B5EF4-FFF2-40B4-BE49-F238E27FC236}">
                <a16:creationId xmlns:a16="http://schemas.microsoft.com/office/drawing/2014/main" id="{4B75E386-E332-4DC1-88B4-F193D72043CF}"/>
              </a:ext>
            </a:extLst>
          </p:cNvPr>
          <p:cNvSpPr txBox="1"/>
          <p:nvPr/>
        </p:nvSpPr>
        <p:spPr>
          <a:xfrm>
            <a:off x="5897577" y="4985871"/>
            <a:ext cx="4941962" cy="716424"/>
          </a:xfrm>
          <a:prstGeom prst="roundRect">
            <a:avLst/>
          </a:prstGeom>
          <a:solidFill>
            <a:srgbClr val="FFC000">
              <a:lumMod val="75000"/>
            </a:srgbClr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Международный молодежный проект государств-участников СНГ «100 идей для СНГ»</a:t>
            </a:r>
          </a:p>
        </p:txBody>
      </p:sp>
      <p:sp>
        <p:nvSpPr>
          <p:cNvPr id="87" name="3">
            <a:hlinkClick r:id="" action="ppaction://noaction"/>
            <a:extLst>
              <a:ext uri="{FF2B5EF4-FFF2-40B4-BE49-F238E27FC236}">
                <a16:creationId xmlns:a16="http://schemas.microsoft.com/office/drawing/2014/main" id="{8619E534-44EE-40DE-9885-E19C5671533B}"/>
              </a:ext>
            </a:extLst>
          </p:cNvPr>
          <p:cNvSpPr txBox="1"/>
          <p:nvPr/>
        </p:nvSpPr>
        <p:spPr>
          <a:xfrm>
            <a:off x="5931789" y="3130588"/>
            <a:ext cx="4675728" cy="662940"/>
          </a:xfrm>
          <a:prstGeom prst="roundRect">
            <a:avLst/>
          </a:prstGeom>
          <a:solidFill>
            <a:srgbClr val="00B050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Слет юных экологов Беларуси и России «Экология без границ»</a:t>
            </a:r>
          </a:p>
        </p:txBody>
      </p:sp>
      <p:sp>
        <p:nvSpPr>
          <p:cNvPr id="91" name="6">
            <a:hlinkClick r:id="" action="ppaction://noaction"/>
            <a:extLst>
              <a:ext uri="{FF2B5EF4-FFF2-40B4-BE49-F238E27FC236}">
                <a16:creationId xmlns:a16="http://schemas.microsoft.com/office/drawing/2014/main" id="{10BD9AEB-9D68-4340-B8F6-124FEA8C2CFE}"/>
              </a:ext>
            </a:extLst>
          </p:cNvPr>
          <p:cNvSpPr txBox="1"/>
          <p:nvPr/>
        </p:nvSpPr>
        <p:spPr>
          <a:xfrm>
            <a:off x="5862911" y="5915214"/>
            <a:ext cx="4675728" cy="669359"/>
          </a:xfrm>
          <a:prstGeom prst="roundRect">
            <a:avLst/>
          </a:prstGeom>
          <a:solidFill>
            <a:srgbClr val="00A7FA"/>
          </a:solidFill>
          <a:ln w="762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Российско-белорусский образовательный проект «Курган-2024»</a:t>
            </a:r>
          </a:p>
        </p:txBody>
      </p:sp>
      <p:cxnSp>
        <p:nvCxnSpPr>
          <p:cNvPr id="99" name="Прямая со стрелкой 98">
            <a:extLst>
              <a:ext uri="{FF2B5EF4-FFF2-40B4-BE49-F238E27FC236}">
                <a16:creationId xmlns:a16="http://schemas.microsoft.com/office/drawing/2014/main" id="{8241BEF7-6AD2-4E00-BDA0-7CB68F6E03C6}"/>
              </a:ext>
            </a:extLst>
          </p:cNvPr>
          <p:cNvCxnSpPr>
            <a:cxnSpLocks/>
            <a:endCxn id="84" idx="1"/>
          </p:cNvCxnSpPr>
          <p:nvPr/>
        </p:nvCxnSpPr>
        <p:spPr>
          <a:xfrm flipV="1">
            <a:off x="988583" y="4406508"/>
            <a:ext cx="4937268" cy="343658"/>
          </a:xfrm>
          <a:prstGeom prst="straightConnector1">
            <a:avLst/>
          </a:prstGeom>
          <a:noFill/>
          <a:ln w="57150" cap="flat" cmpd="sng" algn="ctr">
            <a:solidFill>
              <a:srgbClr val="C55A11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00" name="Прямая со стрелкой 99">
            <a:extLst>
              <a:ext uri="{FF2B5EF4-FFF2-40B4-BE49-F238E27FC236}">
                <a16:creationId xmlns:a16="http://schemas.microsoft.com/office/drawing/2014/main" id="{1E735305-A567-45B6-8E98-7F08808F0388}"/>
              </a:ext>
            </a:extLst>
          </p:cNvPr>
          <p:cNvCxnSpPr>
            <a:cxnSpLocks/>
            <a:endCxn id="85" idx="1"/>
          </p:cNvCxnSpPr>
          <p:nvPr/>
        </p:nvCxnSpPr>
        <p:spPr>
          <a:xfrm>
            <a:off x="952213" y="5092967"/>
            <a:ext cx="4945364" cy="251116"/>
          </a:xfrm>
          <a:prstGeom prst="straightConnector1">
            <a:avLst/>
          </a:prstGeom>
          <a:noFill/>
          <a:ln w="57150" cap="flat" cmpd="sng" algn="ctr">
            <a:solidFill>
              <a:srgbClr val="BF9000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01" name="Прямая со стрелкой 100">
            <a:extLst>
              <a:ext uri="{FF2B5EF4-FFF2-40B4-BE49-F238E27FC236}">
                <a16:creationId xmlns:a16="http://schemas.microsoft.com/office/drawing/2014/main" id="{B524E613-82A6-4398-9944-78A39B4B741B}"/>
              </a:ext>
            </a:extLst>
          </p:cNvPr>
          <p:cNvCxnSpPr>
            <a:cxnSpLocks/>
            <a:endCxn id="87" idx="1"/>
          </p:cNvCxnSpPr>
          <p:nvPr/>
        </p:nvCxnSpPr>
        <p:spPr>
          <a:xfrm flipV="1">
            <a:off x="1052080" y="3462058"/>
            <a:ext cx="4879709" cy="728446"/>
          </a:xfrm>
          <a:prstGeom prst="straightConnector1">
            <a:avLst/>
          </a:prstGeom>
          <a:noFill/>
          <a:ln w="57150" cap="flat" cmpd="sng" algn="ctr">
            <a:solidFill>
              <a:srgbClr val="00B050"/>
            </a:solidFill>
            <a:prstDash val="solid"/>
            <a:miter lim="800000"/>
            <a:tailEnd type="oval"/>
          </a:ln>
          <a:effectLst/>
        </p:spPr>
      </p:cxn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3DCBC17-093A-4AE2-A209-EDC0CA8B9B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640" y="1753536"/>
            <a:ext cx="363273" cy="363273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E8DDD964-DE74-4D49-B3A5-A5C0596B1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85" y="2463276"/>
            <a:ext cx="363273" cy="363273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80616C6F-2E3B-4E29-9202-9FAD79FB3EF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830" y="3224798"/>
            <a:ext cx="363273" cy="363273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408116B7-8609-4B05-9654-CA3AF071BB9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776" y="4210659"/>
            <a:ext cx="363273" cy="36327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A080BA36-BD29-43D7-8BC0-B6F5C6B3B5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86" y="5186818"/>
            <a:ext cx="363273" cy="363273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6B41FA07-CFE1-46E9-9DFC-9083CAFCB6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613" y="6134214"/>
            <a:ext cx="363273" cy="363273"/>
          </a:xfrm>
          <a:prstGeom prst="rect">
            <a:avLst/>
          </a:prstGeom>
        </p:spPr>
      </p:pic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79F1D86D-BF39-4929-8FAB-42504242BA66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996508" y="5137925"/>
            <a:ext cx="4866403" cy="1111969"/>
          </a:xfrm>
          <a:prstGeom prst="straightConnector1">
            <a:avLst/>
          </a:prstGeom>
          <a:noFill/>
          <a:ln w="57150" cap="flat" cmpd="sng" algn="ctr">
            <a:solidFill>
              <a:srgbClr val="00A7FA"/>
            </a:solidFill>
            <a:prstDash val="solid"/>
            <a:miter lim="800000"/>
            <a:tailEnd type="oval"/>
          </a:ln>
          <a:effectLst/>
        </p:spPr>
      </p:cxnSp>
      <p:sp>
        <p:nvSpPr>
          <p:cNvPr id="116" name="1">
            <a:hlinkClick r:id="" action="ppaction://noaction"/>
            <a:extLst>
              <a:ext uri="{FF2B5EF4-FFF2-40B4-BE49-F238E27FC236}">
                <a16:creationId xmlns:a16="http://schemas.microsoft.com/office/drawing/2014/main" id="{E4D01E6E-9355-425C-A571-173BA2C5B8CE}"/>
              </a:ext>
            </a:extLst>
          </p:cNvPr>
          <p:cNvSpPr txBox="1"/>
          <p:nvPr/>
        </p:nvSpPr>
        <p:spPr>
          <a:xfrm>
            <a:off x="5017540" y="1732046"/>
            <a:ext cx="5963346" cy="396000"/>
          </a:xfrm>
          <a:prstGeom prst="roundRect">
            <a:avLst/>
          </a:prstGeom>
          <a:solidFill>
            <a:srgbClr val="F55C3D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kern="0" dirty="0">
                <a:solidFill>
                  <a:prstClr val="white"/>
                </a:solidFill>
              </a:rPr>
              <a:t>Форум молодежи Союзного государства </a:t>
            </a:r>
          </a:p>
        </p:txBody>
      </p:sp>
      <p:sp>
        <p:nvSpPr>
          <p:cNvPr id="117" name="2">
            <a:hlinkClick r:id="" action="ppaction://noaction"/>
            <a:extLst>
              <a:ext uri="{FF2B5EF4-FFF2-40B4-BE49-F238E27FC236}">
                <a16:creationId xmlns:a16="http://schemas.microsoft.com/office/drawing/2014/main" id="{795C961D-5899-4EBD-95B2-FE18486CB6D6}"/>
              </a:ext>
            </a:extLst>
          </p:cNvPr>
          <p:cNvSpPr/>
          <p:nvPr/>
        </p:nvSpPr>
        <p:spPr>
          <a:xfrm>
            <a:off x="5613244" y="2439548"/>
            <a:ext cx="5222396" cy="396000"/>
          </a:xfrm>
          <a:prstGeom prst="roundRect">
            <a:avLst/>
          </a:prstGeom>
          <a:solidFill>
            <a:srgbClr val="70AD47">
              <a:lumMod val="75000"/>
            </a:srgbClr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lvl="0" algn="ctr" defTabSz="914400"/>
            <a:r>
              <a:rPr lang="ru-RU" b="1" kern="0" dirty="0">
                <a:solidFill>
                  <a:prstClr val="white"/>
                </a:solidFill>
              </a:rPr>
              <a:t>Туристский слет учащихся Союзного государства </a:t>
            </a:r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id="{F6135598-6091-46EF-A88F-80163F043356}"/>
              </a:ext>
            </a:extLst>
          </p:cNvPr>
          <p:cNvCxnSpPr>
            <a:cxnSpLocks/>
            <a:endCxn id="117" idx="1"/>
          </p:cNvCxnSpPr>
          <p:nvPr/>
        </p:nvCxnSpPr>
        <p:spPr>
          <a:xfrm flipV="1">
            <a:off x="1006869" y="2637548"/>
            <a:ext cx="4606375" cy="1507646"/>
          </a:xfrm>
          <a:prstGeom prst="straightConnector1">
            <a:avLst/>
          </a:prstGeom>
          <a:noFill/>
          <a:ln w="57150" cap="flat" cmpd="sng" algn="ctr">
            <a:solidFill>
              <a:srgbClr val="548235"/>
            </a:solidFill>
            <a:prstDash val="solid"/>
            <a:miter lim="800000"/>
            <a:tailEnd type="oval"/>
          </a:ln>
          <a:effectLst/>
        </p:spPr>
      </p:cxnSp>
      <p:cxnSp>
        <p:nvCxnSpPr>
          <p:cNvPr id="112" name="Прямая со стрелкой 111">
            <a:extLst>
              <a:ext uri="{FF2B5EF4-FFF2-40B4-BE49-F238E27FC236}">
                <a16:creationId xmlns:a16="http://schemas.microsoft.com/office/drawing/2014/main" id="{0BB9A05A-7EB8-46DB-ABA7-AD8CDEB4A5D6}"/>
              </a:ext>
            </a:extLst>
          </p:cNvPr>
          <p:cNvCxnSpPr>
            <a:cxnSpLocks/>
            <a:endCxn id="116" idx="1"/>
          </p:cNvCxnSpPr>
          <p:nvPr/>
        </p:nvCxnSpPr>
        <p:spPr>
          <a:xfrm flipV="1">
            <a:off x="965723" y="1930046"/>
            <a:ext cx="4051817" cy="2156346"/>
          </a:xfrm>
          <a:prstGeom prst="straightConnector1">
            <a:avLst/>
          </a:prstGeom>
          <a:noFill/>
          <a:ln w="57150" cap="flat" cmpd="sng" algn="ctr">
            <a:solidFill>
              <a:srgbClr val="F55C3D"/>
            </a:solidFill>
            <a:prstDash val="solid"/>
            <a:miter lim="800000"/>
            <a:tailEnd type="oval"/>
          </a:ln>
          <a:effectLst/>
        </p:spPr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F8E4C-9577-47EB-A808-6714C6C46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2" y="2135419"/>
            <a:ext cx="4000500" cy="4019550"/>
          </a:xfrm>
          <a:prstGeom prst="rect">
            <a:avLst/>
          </a:prstGeom>
        </p:spPr>
      </p:pic>
      <p:sp>
        <p:nvSpPr>
          <p:cNvPr id="42" name="1-2">
            <a:extLst>
              <a:ext uri="{FF2B5EF4-FFF2-40B4-BE49-F238E27FC236}">
                <a16:creationId xmlns:a16="http://schemas.microsoft.com/office/drawing/2014/main" id="{E5487F65-DDB8-4116-A8F7-3647263CDF0B}"/>
              </a:ext>
            </a:extLst>
          </p:cNvPr>
          <p:cNvSpPr/>
          <p:nvPr/>
        </p:nvSpPr>
        <p:spPr>
          <a:xfrm>
            <a:off x="5016059" y="2240601"/>
            <a:ext cx="6169072" cy="2362094"/>
          </a:xfrm>
          <a:prstGeom prst="roundRect">
            <a:avLst>
              <a:gd name="adj" fmla="val 7755"/>
            </a:avLst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55C3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Двухдневный патриотический форум студенческой молодежи Союзного государства. 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Программа форума включает заседание круглого стола по вопросам молодежной политики, на котором участники обмениваются эффективным опытом организации работы органов студенческого самоуправления. 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формате презентации участники представляют интересные молодежные проекты и инициативы, которые реализуют в университетах. </a:t>
            </a:r>
          </a:p>
        </p:txBody>
      </p:sp>
      <p:sp>
        <p:nvSpPr>
          <p:cNvPr id="43" name="1-1">
            <a:extLst>
              <a:ext uri="{FF2B5EF4-FFF2-40B4-BE49-F238E27FC236}">
                <a16:creationId xmlns:a16="http://schemas.microsoft.com/office/drawing/2014/main" id="{A9CFEE3D-E97F-49E2-B58D-2A6D52579E8E}"/>
              </a:ext>
            </a:extLst>
          </p:cNvPr>
          <p:cNvSpPr/>
          <p:nvPr/>
        </p:nvSpPr>
        <p:spPr>
          <a:xfrm>
            <a:off x="10790286" y="2297111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44" name="2-2">
            <a:extLst>
              <a:ext uri="{FF2B5EF4-FFF2-40B4-BE49-F238E27FC236}">
                <a16:creationId xmlns:a16="http://schemas.microsoft.com/office/drawing/2014/main" id="{6B3999C8-1A99-4ABA-AC9E-B470BADF075E}"/>
              </a:ext>
            </a:extLst>
          </p:cNvPr>
          <p:cNvSpPr/>
          <p:nvPr/>
        </p:nvSpPr>
        <p:spPr>
          <a:xfrm>
            <a:off x="5064360" y="2967592"/>
            <a:ext cx="6139057" cy="2582499"/>
          </a:xfrm>
          <a:prstGeom prst="roundRect">
            <a:avLst>
              <a:gd name="adj" fmla="val 7755"/>
            </a:avLst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solidFill>
              <a:srgbClr val="548235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/>
              <a:t>Слет предусматривает проведение спортивной программы, включающей </a:t>
            </a:r>
            <a:r>
              <a:rPr lang="ru-RU" u="sng" dirty="0"/>
              <a:t>соревнования</a:t>
            </a:r>
            <a:r>
              <a:rPr lang="ru-RU" dirty="0"/>
              <a:t> по </a:t>
            </a:r>
            <a:r>
              <a:rPr lang="ru-RU" i="1" dirty="0"/>
              <a:t>спортивному ориентированию</a:t>
            </a:r>
            <a:r>
              <a:rPr lang="ru-RU" dirty="0"/>
              <a:t>, </a:t>
            </a:r>
            <a:r>
              <a:rPr lang="ru-RU" i="1" dirty="0"/>
              <a:t>туристско-прикладному многоборью </a:t>
            </a:r>
            <a:r>
              <a:rPr lang="ru-RU" dirty="0"/>
              <a:t>в технике пешеходного туризма (личная короткая дистанция, командная короткая дистанция, командная длинная дистанция) и </a:t>
            </a:r>
            <a:r>
              <a:rPr lang="ru-RU" u="sng" dirty="0"/>
              <a:t>конкурсной программы </a:t>
            </a:r>
            <a:r>
              <a:rPr lang="ru-RU" dirty="0"/>
              <a:t>(конкурс «Туристские навыки», конкурс представления команд, конкурс краеведов, конкурс туристских газет).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/>
              <a:t>Также предусмотрены соревнования по незачетным видам, творческие конкурсы, викторины. </a:t>
            </a:r>
            <a:endParaRPr lang="ru-RU" dirty="0">
              <a:cs typeface="Gotham Pro Regular" panose="02000503040000020004" pitchFamily="2" charset="0"/>
            </a:endParaRPr>
          </a:p>
        </p:txBody>
      </p:sp>
      <p:sp>
        <p:nvSpPr>
          <p:cNvPr id="45" name="2-1">
            <a:extLst>
              <a:ext uri="{FF2B5EF4-FFF2-40B4-BE49-F238E27FC236}">
                <a16:creationId xmlns:a16="http://schemas.microsoft.com/office/drawing/2014/main" id="{514F7563-8198-4856-BD98-597F23EDA4C5}"/>
              </a:ext>
            </a:extLst>
          </p:cNvPr>
          <p:cNvSpPr/>
          <p:nvPr/>
        </p:nvSpPr>
        <p:spPr>
          <a:xfrm>
            <a:off x="10816177" y="2975209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58" name="3-2">
            <a:extLst>
              <a:ext uri="{FF2B5EF4-FFF2-40B4-BE49-F238E27FC236}">
                <a16:creationId xmlns:a16="http://schemas.microsoft.com/office/drawing/2014/main" id="{1398E2FE-C485-4690-B438-6A9FCB69F685}"/>
              </a:ext>
            </a:extLst>
          </p:cNvPr>
          <p:cNvSpPr/>
          <p:nvPr/>
        </p:nvSpPr>
        <p:spPr>
          <a:xfrm>
            <a:off x="3914300" y="3734658"/>
            <a:ext cx="7639588" cy="3025393"/>
          </a:xfrm>
          <a:prstGeom prst="roundRect">
            <a:avLst>
              <a:gd name="adj" fmla="val 7755"/>
            </a:avLst>
          </a:prstGeom>
          <a:solidFill>
            <a:srgbClr val="DDFFEC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Слет проходит один раз в два года.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Слете принимают участие учащиеся учреждений общего среднего и дополнительного образования детей и молодежи в возрасте 14–17 лет из числа победителей эколого-биологических конкурсов, олимпиад, районных и областных слетов юных экологов.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Программа Слета предусматривает проведение конкурса юных экологов, который состоит из теоретического и практического туров, а также итоговой экспедиции. Теоретический тур включает выполнение тестовых заданий и индивидуальное собеседование по общей экологии, практический — работу полевых лабораторий по направлениям: гидробиология, ботаника, орнитология, энтомология, почвоведение, гидробиология и защиту исследовательской работы каждого участника.</a:t>
            </a:r>
          </a:p>
        </p:txBody>
      </p:sp>
      <p:sp>
        <p:nvSpPr>
          <p:cNvPr id="59" name="3-1">
            <a:extLst>
              <a:ext uri="{FF2B5EF4-FFF2-40B4-BE49-F238E27FC236}">
                <a16:creationId xmlns:a16="http://schemas.microsoft.com/office/drawing/2014/main" id="{DDC28AAE-8D72-4F95-A0AD-11774420DA7C}"/>
              </a:ext>
            </a:extLst>
          </p:cNvPr>
          <p:cNvSpPr/>
          <p:nvPr/>
        </p:nvSpPr>
        <p:spPr>
          <a:xfrm>
            <a:off x="11291046" y="3725171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0" name="4-2">
            <a:extLst>
              <a:ext uri="{FF2B5EF4-FFF2-40B4-BE49-F238E27FC236}">
                <a16:creationId xmlns:a16="http://schemas.microsoft.com/office/drawing/2014/main" id="{DA1DD678-5F3F-468E-AA50-4E2AABE958CC}"/>
              </a:ext>
            </a:extLst>
          </p:cNvPr>
          <p:cNvSpPr/>
          <p:nvPr/>
        </p:nvSpPr>
        <p:spPr>
          <a:xfrm>
            <a:off x="2541141" y="1695345"/>
            <a:ext cx="9403740" cy="2484123"/>
          </a:xfrm>
          <a:prstGeom prst="roundRect">
            <a:avLst>
              <a:gd name="adj" fmla="val 7755"/>
            </a:avLst>
          </a:prstGeom>
          <a:solidFill>
            <a:srgbClr val="FCE9DC"/>
          </a:solidFill>
          <a:ln w="12700" cap="flat" cmpd="sng" algn="ctr">
            <a:solidFill>
              <a:srgbClr val="C55A11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Гражданско-патриотическая смена учащихся кадетских училищ Союзного государства </a:t>
            </a:r>
            <a:br>
              <a:rPr lang="ru-RU" dirty="0">
                <a:cs typeface="Gotham Pro Regular" panose="02000503040000020004" pitchFamily="2" charset="0"/>
              </a:rPr>
            </a:br>
            <a:r>
              <a:rPr lang="ru-RU" dirty="0">
                <a:cs typeface="Gotham Pro Regular" panose="02000503040000020004" pitchFamily="2" charset="0"/>
              </a:rPr>
              <a:t>«</a:t>
            </a:r>
            <a:r>
              <a:rPr lang="ru-RU" i="1" dirty="0">
                <a:cs typeface="Gotham Pro Regular" panose="02000503040000020004" pitchFamily="2" charset="0"/>
              </a:rPr>
              <a:t>За честь Отчизны</a:t>
            </a:r>
            <a:r>
              <a:rPr lang="ru-RU" dirty="0">
                <a:cs typeface="Gotham Pro Regular" panose="02000503040000020004" pitchFamily="2" charset="0"/>
              </a:rPr>
              <a:t>» проходит в Национальном детском образовательно-оздоровительном </a:t>
            </a:r>
            <a:br>
              <a:rPr lang="ru-RU" dirty="0">
                <a:cs typeface="Gotham Pro Regular" panose="02000503040000020004" pitchFamily="2" charset="0"/>
              </a:rPr>
            </a:br>
            <a:r>
              <a:rPr lang="ru-RU" dirty="0">
                <a:cs typeface="Gotham Pro Regular" panose="02000503040000020004" pitchFamily="2" charset="0"/>
              </a:rPr>
              <a:t>центре «Зубренок».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2024 году в смене приняли участие 504 учащихся из Республики Беларусь и Российской Федерации, представляющих 42 делегации, в том числе и учащиеся Брестского областного кадетского училища.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В ходе трехнедельной смены участники принимают участие в различных конкурсах и соревнованиях, которые способствуют развитию командного духа и лидерских качеств. </a:t>
            </a:r>
          </a:p>
          <a:p>
            <a:pPr indent="354013"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Участники также имеют возможность пообщаться на диалоговых площадках с известными личностями Беларуси. </a:t>
            </a:r>
          </a:p>
        </p:txBody>
      </p:sp>
      <p:sp>
        <p:nvSpPr>
          <p:cNvPr id="61" name="4-1">
            <a:extLst>
              <a:ext uri="{FF2B5EF4-FFF2-40B4-BE49-F238E27FC236}">
                <a16:creationId xmlns:a16="http://schemas.microsoft.com/office/drawing/2014/main" id="{BAD9B8F9-371A-425B-A480-33405D7C3931}"/>
              </a:ext>
            </a:extLst>
          </p:cNvPr>
          <p:cNvSpPr/>
          <p:nvPr/>
        </p:nvSpPr>
        <p:spPr>
          <a:xfrm>
            <a:off x="11542948" y="167095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2" name="5-2">
            <a:extLst>
              <a:ext uri="{FF2B5EF4-FFF2-40B4-BE49-F238E27FC236}">
                <a16:creationId xmlns:a16="http://schemas.microsoft.com/office/drawing/2014/main" id="{F21A8EA9-DD36-4C35-9682-1331951328F7}"/>
              </a:ext>
            </a:extLst>
          </p:cNvPr>
          <p:cNvSpPr/>
          <p:nvPr/>
        </p:nvSpPr>
        <p:spPr>
          <a:xfrm>
            <a:off x="831827" y="2058844"/>
            <a:ext cx="11115781" cy="3011314"/>
          </a:xfrm>
          <a:prstGeom prst="roundRect">
            <a:avLst>
              <a:gd name="adj" fmla="val 7755"/>
            </a:avLst>
          </a:prstGeom>
          <a:solidFill>
            <a:srgbClr val="FFEEB9"/>
          </a:solidFill>
          <a:ln w="12700" cap="flat" cmpd="sng" algn="ctr">
            <a:solidFill>
              <a:srgbClr val="BF9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>
              <a:lnSpc>
                <a:spcPct val="90000"/>
              </a:lnSpc>
              <a:defRPr/>
            </a:pPr>
            <a:r>
              <a:rPr lang="ru-RU" b="1" i="1" dirty="0">
                <a:cs typeface="Gotham Pro Regular" panose="02000503040000020004" pitchFamily="2" charset="0"/>
              </a:rPr>
              <a:t> </a:t>
            </a:r>
            <a:r>
              <a:rPr lang="ru-RU" dirty="0">
                <a:cs typeface="Gotham Pro Regular" panose="02000503040000020004" pitchFamily="2" charset="0"/>
              </a:rPr>
              <a:t>Проект направлен на привлечение молодёжи из стран СНГ к решению задач в экономической, научной и социальной сферах.</a:t>
            </a:r>
          </a:p>
          <a:p>
            <a:pPr>
              <a:lnSpc>
                <a:spcPct val="90000"/>
              </a:lnSpc>
              <a:defRPr/>
            </a:pPr>
            <a:r>
              <a:rPr lang="ru-RU" b="1" dirty="0">
                <a:cs typeface="Gotham Pro Regular" panose="02000503040000020004" pitchFamily="2" charset="0"/>
              </a:rPr>
              <a:t>Задачи</a:t>
            </a:r>
            <a:r>
              <a:rPr lang="ru-RU" dirty="0">
                <a:cs typeface="Gotham Pro Regular" panose="02000503040000020004" pitchFamily="2" charset="0"/>
              </a:rPr>
              <a:t> проекта: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выявление и содействие </a:t>
            </a:r>
            <a:r>
              <a:rPr lang="ru-RU" dirty="0">
                <a:cs typeface="Gotham Pro Regular" panose="02000503040000020004" pitchFamily="2" charset="0"/>
              </a:rPr>
              <a:t>внедрению инновационных идей и проектов, представляющих практический интерес и значимость для социально-экономического развития государств-участников СНГ;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установление и развитие </a:t>
            </a:r>
            <a:r>
              <a:rPr lang="ru-RU" dirty="0">
                <a:cs typeface="Gotham Pro Regular" panose="02000503040000020004" pitchFamily="2" charset="0"/>
              </a:rPr>
              <a:t>контактов между представителями молодежи разных стран, разделяющими общие интересы и обладающими соответствующими творческими или академическими способностями;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развитие</a:t>
            </a:r>
            <a:r>
              <a:rPr lang="ru-RU" dirty="0">
                <a:cs typeface="Gotham Pro Regular" panose="02000503040000020004" pitchFamily="2" charset="0"/>
              </a:rPr>
              <a:t> сотрудничества общественных организаций для решения общественных и социальных задач;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содействие </a:t>
            </a:r>
            <a:r>
              <a:rPr lang="ru-RU" dirty="0">
                <a:cs typeface="Gotham Pro Regular" panose="02000503040000020004" pitchFamily="2" charset="0"/>
              </a:rPr>
              <a:t>формированию в молодежной среде государств-участников СНГ деловой и инновационной культуры; 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создание</a:t>
            </a:r>
            <a:r>
              <a:rPr lang="ru-RU" dirty="0">
                <a:cs typeface="Gotham Pro Regular" panose="02000503040000020004" pitchFamily="2" charset="0"/>
              </a:rPr>
              <a:t> условий для обмена опытом и знаниями молодежи государств-участников СНГ;</a:t>
            </a:r>
          </a:p>
          <a:p>
            <a:pPr>
              <a:lnSpc>
                <a:spcPct val="90000"/>
              </a:lnSpc>
              <a:defRPr/>
            </a:pPr>
            <a:r>
              <a:rPr lang="ru-RU" dirty="0">
                <a:cs typeface="Gotham Pro Regular" panose="02000503040000020004" pitchFamily="2" charset="0"/>
              </a:rPr>
              <a:t>— </a:t>
            </a:r>
            <a:r>
              <a:rPr lang="ru-RU" b="1" dirty="0">
                <a:cs typeface="Gotham Pro Regular" panose="02000503040000020004" pitchFamily="2" charset="0"/>
              </a:rPr>
              <a:t>создание</a:t>
            </a:r>
            <a:r>
              <a:rPr lang="ru-RU" dirty="0">
                <a:cs typeface="Gotham Pro Regular" panose="02000503040000020004" pitchFamily="2" charset="0"/>
              </a:rPr>
              <a:t> банка данных об инновационных молодежных проектах и их авторах.</a:t>
            </a:r>
          </a:p>
        </p:txBody>
      </p:sp>
      <p:sp>
        <p:nvSpPr>
          <p:cNvPr id="63" name="5-1">
            <a:extLst>
              <a:ext uri="{FF2B5EF4-FFF2-40B4-BE49-F238E27FC236}">
                <a16:creationId xmlns:a16="http://schemas.microsoft.com/office/drawing/2014/main" id="{82F3C06E-7782-4F81-9193-EC8A9E1D5B34}"/>
              </a:ext>
            </a:extLst>
          </p:cNvPr>
          <p:cNvSpPr/>
          <p:nvPr/>
        </p:nvSpPr>
        <p:spPr>
          <a:xfrm>
            <a:off x="11553888" y="2158476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64" name="6-2">
            <a:extLst>
              <a:ext uri="{FF2B5EF4-FFF2-40B4-BE49-F238E27FC236}">
                <a16:creationId xmlns:a16="http://schemas.microsoft.com/office/drawing/2014/main" id="{7316EB5B-37ED-4A66-BF42-6E2EF610DEA6}"/>
              </a:ext>
            </a:extLst>
          </p:cNvPr>
          <p:cNvSpPr/>
          <p:nvPr/>
        </p:nvSpPr>
        <p:spPr>
          <a:xfrm>
            <a:off x="4224124" y="3057269"/>
            <a:ext cx="7553484" cy="2875995"/>
          </a:xfrm>
          <a:prstGeom prst="roundRect">
            <a:avLst>
              <a:gd name="adj" fmla="val 7755"/>
            </a:avLst>
          </a:prstGeom>
          <a:solidFill>
            <a:srgbClr val="E1F5FF"/>
          </a:solidFill>
          <a:ln w="12700" cap="flat" cmpd="sng" algn="ctr">
            <a:solidFill>
              <a:srgbClr val="00A7FA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indent="354013">
              <a:lnSpc>
                <a:spcPct val="90000"/>
              </a:lnSpc>
              <a:defRPr/>
            </a:pPr>
            <a:r>
              <a:rPr lang="ru-RU" dirty="0"/>
              <a:t>В 2024 году в Российско-белорусском образовательно-патриотическом лагере «Курган-2024» приняли участие 23 команды из районов и городов Витебской области Республики Беларусь, Псковской и Ленинградской областей Российской Федерации, а также команда общественного объединения «Белорусский союз ветеранов войны в Афганистане».</a:t>
            </a:r>
          </a:p>
          <a:p>
            <a:pPr lvl="0" indent="354013">
              <a:lnSpc>
                <a:spcPct val="90000"/>
              </a:lnSpc>
              <a:defRPr/>
            </a:pPr>
            <a:r>
              <a:rPr lang="ru-RU" dirty="0"/>
              <a:t>Молодежные команды участвовали в конкурсе патриотической песни и стихов, в чемпионате по сборке </a:t>
            </a:r>
            <a:r>
              <a:rPr lang="ru-RU" dirty="0" err="1"/>
              <a:t>спилс</a:t>
            </a:r>
            <a:r>
              <a:rPr lang="ru-RU" dirty="0"/>
              <a:t>-карт «Ведаю Беларусь», в военно-спортивной игре «Северный регион», интеллектуальном турнире «Цветы Великой Победы», в смотре тематического оформления лагерей, в работе образовательных площадок.</a:t>
            </a:r>
          </a:p>
        </p:txBody>
      </p:sp>
      <p:sp>
        <p:nvSpPr>
          <p:cNvPr id="65" name="6-1">
            <a:extLst>
              <a:ext uri="{FF2B5EF4-FFF2-40B4-BE49-F238E27FC236}">
                <a16:creationId xmlns:a16="http://schemas.microsoft.com/office/drawing/2014/main" id="{D1AA4AF8-67CE-413B-9920-861D44D48241}"/>
              </a:ext>
            </a:extLst>
          </p:cNvPr>
          <p:cNvSpPr/>
          <p:nvPr/>
        </p:nvSpPr>
        <p:spPr>
          <a:xfrm>
            <a:off x="11411268" y="3067789"/>
            <a:ext cx="3048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х</a:t>
            </a:r>
          </a:p>
        </p:txBody>
      </p:sp>
      <p:sp>
        <p:nvSpPr>
          <p:cNvPr id="9" name="шторка">
            <a:extLst>
              <a:ext uri="{FF2B5EF4-FFF2-40B4-BE49-F238E27FC236}">
                <a16:creationId xmlns:a16="http://schemas.microsoft.com/office/drawing/2014/main" id="{D415E154-D706-4557-B23C-F1C1C5D24AC0}"/>
              </a:ext>
            </a:extLst>
          </p:cNvPr>
          <p:cNvSpPr/>
          <p:nvPr/>
        </p:nvSpPr>
        <p:spPr>
          <a:xfrm>
            <a:off x="0" y="1651141"/>
            <a:ext cx="12192000" cy="5183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24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7A8DFC5-41BC-4676-A9E8-0672EE7FA1A3}"/>
              </a:ext>
            </a:extLst>
          </p:cNvPr>
          <p:cNvSpPr txBox="1"/>
          <p:nvPr/>
        </p:nvSpPr>
        <p:spPr>
          <a:xfrm>
            <a:off x="2728159" y="196180"/>
            <a:ext cx="9051960" cy="810204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 algn="just">
              <a:lnSpc>
                <a:spcPct val="90000"/>
              </a:lnSpc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цели и полномочия Молодежной палаты при Парламентском Собрании Союза Беларуси и России?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91614" y="6490641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9" y="978108"/>
            <a:ext cx="514061" cy="514061"/>
          </a:xfrm>
          <a:prstGeom prst="rect">
            <a:avLst/>
          </a:prstGeom>
        </p:spPr>
      </p:pic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929881" y="196180"/>
            <a:ext cx="1879272" cy="810204"/>
          </a:xfrm>
          <a:prstGeom prst="roundRect">
            <a:avLst>
              <a:gd name="adj" fmla="val 921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26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922870" y="1069095"/>
            <a:ext cx="10875116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7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634D4809-8AA9-4D72-A044-4183E489A657}"/>
              </a:ext>
            </a:extLst>
          </p:cNvPr>
          <p:cNvSpPr/>
          <p:nvPr/>
        </p:nvSpPr>
        <p:spPr>
          <a:xfrm>
            <a:off x="9135139" y="1069095"/>
            <a:ext cx="2662847" cy="421326"/>
          </a:xfrm>
          <a:prstGeom prst="roundRect">
            <a:avLst>
              <a:gd name="adj" fmla="val 26121"/>
            </a:avLst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Вернуться назад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8483C3BA-14C3-4089-AC6D-CFAA76605074}"/>
              </a:ext>
            </a:extLst>
          </p:cNvPr>
          <p:cNvCxnSpPr>
            <a:cxnSpLocks/>
          </p:cNvCxnSpPr>
          <p:nvPr/>
        </p:nvCxnSpPr>
        <p:spPr>
          <a:xfrm>
            <a:off x="7033260" y="5637789"/>
            <a:ext cx="0" cy="464818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CD1E607-33CB-4CEA-BF22-BB3035AB7E81}"/>
              </a:ext>
            </a:extLst>
          </p:cNvPr>
          <p:cNvSpPr/>
          <p:nvPr/>
        </p:nvSpPr>
        <p:spPr>
          <a:xfrm>
            <a:off x="6119210" y="3720863"/>
            <a:ext cx="6031857" cy="305314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Aft>
                <a:spcPts val="30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         </a:t>
            </a:r>
            <a:r>
              <a:rPr lang="ru-RU" sz="2000" b="1" dirty="0">
                <a:solidFill>
                  <a:srgbClr val="C00000"/>
                </a:solidFill>
              </a:rPr>
              <a:t>Полномочия Молодежной палаты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внесение в Парламентское Собрание Союза Беларуси и России предложений в области молодежной политики, а также по вопросам, затрагивающим права и законные интересы молодежи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подготовка отзывов по проектам постановлений Парламентского Собрания Союза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содействие организации и проведению мероприятий Союзного государства для молодежи Беларуси и России;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представителей Молодежной палаты в парламентских слушаниях, конференциях, семинарах и других мероприятиях Парламентского Собрания Союза Беларуси и России.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48182371-3A55-4180-A62B-F35392685A5F}"/>
              </a:ext>
            </a:extLst>
          </p:cNvPr>
          <p:cNvSpPr/>
          <p:nvPr/>
        </p:nvSpPr>
        <p:spPr>
          <a:xfrm>
            <a:off x="307975" y="3762785"/>
            <a:ext cx="5623557" cy="30162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  <a:spcAft>
                <a:spcPts val="300"/>
              </a:spcAft>
              <a:defRPr/>
            </a:pPr>
            <a:r>
              <a:rPr lang="ru-RU" sz="2400" b="1" dirty="0">
                <a:solidFill>
                  <a:srgbClr val="C00000"/>
                </a:solidFill>
              </a:rPr>
              <a:t>    </a:t>
            </a:r>
            <a:r>
              <a:rPr lang="ru-RU" sz="2000" b="1" dirty="0">
                <a:solidFill>
                  <a:srgbClr val="C00000"/>
                </a:solidFill>
              </a:rPr>
              <a:t>Цели Молодежной палаты</a:t>
            </a:r>
            <a:endParaRPr lang="ru-RU" sz="240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вовлечение молодых парламентариев и молодежи Беларуси и России в процесс строительства Союзного государства;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содействие деятельности Парламентского Собрания Союза Беларуси и России в области регулирования прав и законных интересов молодежи;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приобщение молодежи к парламентской деятельности, формирование правовой и политической культуры, социальной и гражданской активности молодежи; </a:t>
            </a:r>
          </a:p>
          <a:p>
            <a:pPr marL="285750" indent="-285750">
              <a:lnSpc>
                <a:spcPct val="9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cs typeface="Gotham Pro Light" panose="02000503030000020004" pitchFamily="2" charset="0"/>
              </a:rPr>
              <a:t>координация взаимодействия молодежных организаций, активной молодежи Беларуси и России.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6203C9-F6D3-41B0-A6D0-CE7BAB7BC226}"/>
              </a:ext>
            </a:extLst>
          </p:cNvPr>
          <p:cNvSpPr/>
          <p:nvPr/>
        </p:nvSpPr>
        <p:spPr>
          <a:xfrm>
            <a:off x="4652010" y="1659196"/>
            <a:ext cx="7128109" cy="2130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spcAft>
                <a:spcPts val="300"/>
              </a:spcAft>
            </a:pPr>
            <a:r>
              <a:rPr lang="ru-RU" dirty="0"/>
              <a:t>Молодежная палата формируется путем делегирования </a:t>
            </a:r>
            <a:br>
              <a:rPr lang="ru-RU" dirty="0"/>
            </a:br>
            <a:r>
              <a:rPr lang="ru-RU" b="1" dirty="0">
                <a:solidFill>
                  <a:srgbClr val="C00000"/>
                </a:solidFill>
              </a:rPr>
              <a:t>40 представителей </a:t>
            </a:r>
            <a:r>
              <a:rPr lang="ru-RU" dirty="0"/>
              <a:t>палатами парламентов государств-участников, из которых </a:t>
            </a:r>
            <a:r>
              <a:rPr lang="ru-RU" b="1" dirty="0"/>
              <a:t>20 являются гражданами Беларуси </a:t>
            </a:r>
            <a:r>
              <a:rPr lang="ru-RU" dirty="0"/>
              <a:t>и </a:t>
            </a:r>
            <a:r>
              <a:rPr lang="ru-RU" b="1" dirty="0"/>
              <a:t>20 – гражданами России</a:t>
            </a:r>
            <a:r>
              <a:rPr lang="ru-RU" dirty="0"/>
              <a:t>. </a:t>
            </a:r>
          </a:p>
          <a:p>
            <a:pPr algn="just">
              <a:lnSpc>
                <a:spcPct val="80000"/>
              </a:lnSpc>
              <a:spcAft>
                <a:spcPts val="300"/>
              </a:spcAft>
            </a:pPr>
            <a:r>
              <a:rPr lang="ru-RU" dirty="0"/>
              <a:t>В состав Молодежной палаты могут входить депутаты законодательных (представительных) органов всех уровней, а также представители молодежных парламентов, молодежных отделений политических партий и организаций, молодежных движений, организаций и общественных объединений. </a:t>
            </a:r>
          </a:p>
        </p:txBody>
      </p:sp>
      <p:pic>
        <p:nvPicPr>
          <p:cNvPr id="1032" name="Picture 8" descr="Комиссии Молодежной палаты">
            <a:extLst>
              <a:ext uri="{FF2B5EF4-FFF2-40B4-BE49-F238E27FC236}">
                <a16:creationId xmlns:a16="http://schemas.microsoft.com/office/drawing/2014/main" id="{825F9367-E369-43E8-90BA-D14DD2C42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67" t="17959" r="27433" b="19005"/>
          <a:stretch/>
        </p:blipFill>
        <p:spPr bwMode="auto">
          <a:xfrm>
            <a:off x="583202" y="1685030"/>
            <a:ext cx="3817618" cy="18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шторка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15406" y="1553132"/>
            <a:ext cx="12192000" cy="528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4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4483" y="205367"/>
            <a:ext cx="8947835" cy="7571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Какие комиссии действуют в Молодежной палате для осуществления своих полномочий?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65190" y="193858"/>
            <a:ext cx="1879272" cy="76863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22" y="1015560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39268" y="1131857"/>
            <a:ext cx="10611620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4" name="назад">
            <a:hlinkClick r:id="rId4" action="ppaction://hlinksldjump"/>
            <a:extLst>
              <a:ext uri="{FF2B5EF4-FFF2-40B4-BE49-F238E27FC236}">
                <a16:creationId xmlns:a16="http://schemas.microsoft.com/office/drawing/2014/main" id="{5FD0EEDC-FCA0-45E4-8C69-708B5E7B11FB}"/>
              </a:ext>
            </a:extLst>
          </p:cNvPr>
          <p:cNvSpPr/>
          <p:nvPr/>
        </p:nvSpPr>
        <p:spPr>
          <a:xfrm>
            <a:off x="8849931" y="1135478"/>
            <a:ext cx="2900957" cy="421326"/>
          </a:xfrm>
          <a:prstGeom prst="roundRect">
            <a:avLst>
              <a:gd name="adj" fmla="val 26121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C7061F-1A68-4440-A813-401880D2FB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7" t="34862" r="29326" b="13833"/>
          <a:stretch/>
        </p:blipFill>
        <p:spPr>
          <a:xfrm>
            <a:off x="4446270" y="2390838"/>
            <a:ext cx="3463290" cy="3518472"/>
          </a:xfrm>
          <a:prstGeom prst="ellipse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6A17573-7F63-4FC7-AFB8-086B638A57CA}"/>
              </a:ext>
            </a:extLst>
          </p:cNvPr>
          <p:cNvSpPr/>
          <p:nvPr/>
        </p:nvSpPr>
        <p:spPr>
          <a:xfrm>
            <a:off x="811352" y="2032839"/>
            <a:ext cx="4104453" cy="715998"/>
          </a:xfrm>
          <a:prstGeom prst="roundRect">
            <a:avLst/>
          </a:prstGeom>
          <a:solidFill>
            <a:srgbClr val="FFD9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</a:rPr>
              <a:t>Комиссия по патриотическому воспитанию и культурному наследию</a:t>
            </a:r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15F87B2A-1124-4BE1-926D-6055B66EED7B}"/>
              </a:ext>
            </a:extLst>
          </p:cNvPr>
          <p:cNvSpPr/>
          <p:nvPr/>
        </p:nvSpPr>
        <p:spPr>
          <a:xfrm>
            <a:off x="1232078" y="3329411"/>
            <a:ext cx="2941565" cy="1029486"/>
          </a:xfrm>
          <a:prstGeom prst="roundRect">
            <a:avLst/>
          </a:prstGeom>
          <a:solidFill>
            <a:srgbClr val="FFE4C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r>
              <a:rPr lang="ru-RU" b="1" dirty="0">
                <a:solidFill>
                  <a:schemeClr val="tx1"/>
                </a:solidFill>
              </a:rPr>
              <a:t>Комиссия по вопросам работающей молодежи и предпринимательству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BCAD8468-5574-47A8-90EB-DA377933DF4B}"/>
              </a:ext>
            </a:extLst>
          </p:cNvPr>
          <p:cNvSpPr/>
          <p:nvPr/>
        </p:nvSpPr>
        <p:spPr>
          <a:xfrm>
            <a:off x="2055421" y="5152939"/>
            <a:ext cx="2629805" cy="962356"/>
          </a:xfrm>
          <a:prstGeom prst="roundRect">
            <a:avLst/>
          </a:prstGeom>
          <a:solidFill>
            <a:srgbClr val="FFF8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chemeClr val="tx1"/>
                </a:solidFill>
              </a:rPr>
              <a:t>Комиссия по вопросам туризма и экологии</a:t>
            </a:r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4F2342DC-66FD-4C6C-9166-20FE553F2EE6}"/>
              </a:ext>
            </a:extLst>
          </p:cNvPr>
          <p:cNvSpPr/>
          <p:nvPr/>
        </p:nvSpPr>
        <p:spPr>
          <a:xfrm>
            <a:off x="7720189" y="5069629"/>
            <a:ext cx="2498231" cy="962357"/>
          </a:xfrm>
          <a:prstGeom prst="roundRect">
            <a:avLst/>
          </a:prstGeom>
          <a:solidFill>
            <a:srgbClr val="E9FFB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спорту, физической культуре и здравоохранению</a:t>
            </a:r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8DBD59DC-B7D7-46F5-8A32-E420B0F6672C}"/>
              </a:ext>
            </a:extLst>
          </p:cNvPr>
          <p:cNvSpPr/>
          <p:nvPr/>
        </p:nvSpPr>
        <p:spPr>
          <a:xfrm>
            <a:off x="8200193" y="3463290"/>
            <a:ext cx="3260061" cy="1091011"/>
          </a:xfrm>
          <a:prstGeom prst="roundRect">
            <a:avLst/>
          </a:prstGeom>
          <a:solidFill>
            <a:srgbClr val="D1F4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цифровому развитию и информационной политике</a:t>
            </a: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C297664C-50E1-4EB3-8AEB-3EF9D41D033D}"/>
              </a:ext>
            </a:extLst>
          </p:cNvPr>
          <p:cNvSpPr/>
          <p:nvPr/>
        </p:nvSpPr>
        <p:spPr>
          <a:xfrm>
            <a:off x="7688332" y="1985605"/>
            <a:ext cx="2612077" cy="962357"/>
          </a:xfrm>
          <a:prstGeom prst="roundRect">
            <a:avLst/>
          </a:prstGeom>
          <a:solidFill>
            <a:srgbClr val="C8FF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Комиссия по образованию и науке</a:t>
            </a:r>
          </a:p>
        </p:txBody>
      </p:sp>
      <p:sp>
        <p:nvSpPr>
          <p:cNvPr id="23" name="шторка">
            <a:extLst>
              <a:ext uri="{FF2B5EF4-FFF2-40B4-BE49-F238E27FC236}">
                <a16:creationId xmlns:a16="http://schemas.microsoft.com/office/drawing/2014/main" id="{8CE28F65-DF93-40F3-A48E-60A7A08B63AD}"/>
              </a:ext>
            </a:extLst>
          </p:cNvPr>
          <p:cNvSpPr/>
          <p:nvPr/>
        </p:nvSpPr>
        <p:spPr>
          <a:xfrm>
            <a:off x="0" y="1583286"/>
            <a:ext cx="12192000" cy="5274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7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84AB33C-603F-40D9-98FF-46969F59993C}"/>
              </a:ext>
            </a:extLst>
          </p:cNvPr>
          <p:cNvSpPr txBox="1"/>
          <p:nvPr/>
        </p:nvSpPr>
        <p:spPr>
          <a:xfrm>
            <a:off x="2728158" y="196180"/>
            <a:ext cx="9035537" cy="810204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tIns="72000" bIns="72000" rtlCol="0">
            <a:spAutoFit/>
          </a:bodyPr>
          <a:lstStyle/>
          <a:p>
            <a:pPr marL="273050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строительстве каких объектов участвовали студенческие отряды Беларуси и России?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-9236" y="94949"/>
            <a:ext cx="1023465" cy="910891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3956" y="6512992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 dirty="0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48519" y="196180"/>
            <a:ext cx="1879272" cy="809660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14229" y="1127036"/>
            <a:ext cx="10749467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22" name="назад">
            <a:hlinkClick r:id="rId3" action="ppaction://hlinksldjump"/>
            <a:extLst>
              <a:ext uri="{FF2B5EF4-FFF2-40B4-BE49-F238E27FC236}">
                <a16:creationId xmlns:a16="http://schemas.microsoft.com/office/drawing/2014/main" id="{D63063EB-8605-4CB6-B80C-A5474D94CB0A}"/>
              </a:ext>
            </a:extLst>
          </p:cNvPr>
          <p:cNvSpPr/>
          <p:nvPr/>
        </p:nvSpPr>
        <p:spPr>
          <a:xfrm>
            <a:off x="8940797" y="1128967"/>
            <a:ext cx="2822899" cy="417148"/>
          </a:xfrm>
          <a:prstGeom prst="roundRect">
            <a:avLst>
              <a:gd name="adj" fmla="val 26121"/>
            </a:avLst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sp>
        <p:nvSpPr>
          <p:cNvPr id="6" name="AutoShape 2" descr="3_новый размер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68" y="1146340"/>
            <a:ext cx="514061" cy="5140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C35C38-A355-4225-A726-E76E5A325B93}"/>
              </a:ext>
            </a:extLst>
          </p:cNvPr>
          <p:cNvSpPr txBox="1"/>
          <p:nvPr/>
        </p:nvSpPr>
        <p:spPr>
          <a:xfrm>
            <a:off x="0" y="1752238"/>
            <a:ext cx="12192000" cy="670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600"/>
              </a:spcBef>
            </a:pPr>
            <a:r>
              <a:rPr lang="ru-RU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Союзном государстве Беларуси и России в 2024 году появился первый совместный студенческий отряд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FA89373F-20B1-42EB-BCAB-34735EFD9A33}"/>
              </a:ext>
            </a:extLst>
          </p:cNvPr>
          <p:cNvGrpSpPr/>
          <p:nvPr/>
        </p:nvGrpSpPr>
        <p:grpSpPr>
          <a:xfrm>
            <a:off x="179135" y="2457395"/>
            <a:ext cx="4533941" cy="4199634"/>
            <a:chOff x="157955" y="2320662"/>
            <a:chExt cx="4533941" cy="4199634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124A62-31AE-4F53-B931-1B3380C2DA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t="7373"/>
            <a:stretch/>
          </p:blipFill>
          <p:spPr>
            <a:xfrm>
              <a:off x="157955" y="2320662"/>
              <a:ext cx="4533941" cy="4199634"/>
            </a:xfrm>
            <a:prstGeom prst="rect">
              <a:avLst/>
            </a:prstGeom>
          </p:spPr>
        </p:pic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7C70A30D-CBCC-459A-B5B0-D0F996C70899}"/>
                </a:ext>
              </a:extLst>
            </p:cNvPr>
            <p:cNvSpPr/>
            <p:nvPr/>
          </p:nvSpPr>
          <p:spPr>
            <a:xfrm>
              <a:off x="415853" y="2320662"/>
              <a:ext cx="4018144" cy="13373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rgbClr val="364E92"/>
                  </a:solidFill>
                </a:rPr>
                <a:t>Первый отряд Союзного государства</a:t>
              </a:r>
            </a:p>
            <a:p>
              <a:pPr algn="ctr">
                <a:lnSpc>
                  <a:spcPct val="90000"/>
                </a:lnSpc>
              </a:pPr>
              <a:r>
                <a:rPr lang="ru-RU" dirty="0">
                  <a:solidFill>
                    <a:schemeClr val="tx1"/>
                  </a:solidFill>
                </a:rPr>
                <a:t>работал на строительстве</a:t>
              </a:r>
            </a:p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1"/>
                  </a:solidFill>
                </a:rPr>
                <a:t>республиканского центра патриотического воспитания</a:t>
              </a:r>
            </a:p>
            <a:p>
              <a:pPr algn="ctr">
                <a:lnSpc>
                  <a:spcPct val="90000"/>
                </a:lnSpc>
              </a:pPr>
              <a:r>
                <a:rPr lang="ru-RU" b="1" dirty="0">
                  <a:solidFill>
                    <a:schemeClr val="tx1"/>
                  </a:solidFill>
                </a:rPr>
                <a:t>молодёжи в Брестской крепости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FA597A0-B3D4-491C-B9AB-9892DA60DE83}"/>
              </a:ext>
            </a:extLst>
          </p:cNvPr>
          <p:cNvSpPr txBox="1"/>
          <p:nvPr/>
        </p:nvSpPr>
        <p:spPr>
          <a:xfrm>
            <a:off x="5628776" y="2886074"/>
            <a:ext cx="5606914" cy="323780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2022 году 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представители РСО и БРСМ совместно создали </a:t>
            </a:r>
            <a:r>
              <a:rPr lang="ru-RU" b="1" kern="0" dirty="0">
                <a:solidFill>
                  <a:srgbClr val="C00000"/>
                </a:solidFill>
                <a:cs typeface="Calibri" panose="020F0502020204030204" pitchFamily="34" charset="0"/>
              </a:rPr>
              <a:t>волонтерский корпус Международного строительного чемпионата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, проходившего в Татарстане. А до этого сводные студенческие стройотряды, в которых сообща работали белорусские и российские бойцы, отлично зарекомендовали себя на сооружении крупнейшего интеграционного объекта –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Белорусской АЭС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endParaRPr lang="ru-RU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2024 году в числе важнейших объектов, где сообща работали белорусские и российский студенты, –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сооружение железнодорожной магистрали БАМ 2.0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5" name="скрыть">
            <a:extLst>
              <a:ext uri="{FF2B5EF4-FFF2-40B4-BE49-F238E27FC236}">
                <a16:creationId xmlns:a16="http://schemas.microsoft.com/office/drawing/2014/main" id="{76C3C2ED-8E79-4778-BABC-1CCCAE3C2928}"/>
              </a:ext>
            </a:extLst>
          </p:cNvPr>
          <p:cNvSpPr/>
          <p:nvPr/>
        </p:nvSpPr>
        <p:spPr>
          <a:xfrm>
            <a:off x="15001" y="1679705"/>
            <a:ext cx="12192000" cy="5245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53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258066"/>
            <a:ext cx="6144718" cy="1615827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был маршрут проекта «Поезд Памяти» в 2024 году? Что вы знаете о боевых действиях, которые происходили в годы Великой Отечественной войны в местах, по которым проходил этот маршрут?</a:t>
            </a:r>
            <a:endParaRPr lang="ru-RU" sz="2200" b="1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1534" y="258063"/>
            <a:ext cx="1879272" cy="16164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52" y="1936476"/>
            <a:ext cx="514061" cy="514061"/>
          </a:xfrm>
          <a:prstGeom prst="rect">
            <a:avLst/>
          </a:prstGeom>
        </p:spPr>
      </p:pic>
      <p:sp>
        <p:nvSpPr>
          <p:cNvPr id="19" name="Ответ">
            <a:extLst>
              <a:ext uri="{FF2B5EF4-FFF2-40B4-BE49-F238E27FC236}">
                <a16:creationId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58429" y="2029211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16" name="назад">
            <a:hlinkClick r:id="rId6" action="ppaction://hlinksldjump"/>
            <a:extLst>
              <a:ext uri="{FF2B5EF4-FFF2-40B4-BE49-F238E27FC236}">
                <a16:creationId xmlns:a16="http://schemas.microsoft.com/office/drawing/2014/main" id="{857D5BD7-27D1-4548-B4C8-AAE9049E34BF}"/>
              </a:ext>
            </a:extLst>
          </p:cNvPr>
          <p:cNvSpPr/>
          <p:nvPr/>
        </p:nvSpPr>
        <p:spPr>
          <a:xfrm>
            <a:off x="8908637" y="2015260"/>
            <a:ext cx="2900957" cy="451115"/>
          </a:xfrm>
          <a:prstGeom prst="roundRect">
            <a:avLst>
              <a:gd name="adj" fmla="val 26121"/>
            </a:avLst>
          </a:prstGeom>
          <a:solidFill>
            <a:srgbClr val="3660A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Вернуться назад</a:t>
            </a:r>
          </a:p>
        </p:txBody>
      </p:sp>
      <p:pic>
        <p:nvPicPr>
          <p:cNvPr id="17" name="Наше Утро ОНТ  17.02.2025">
            <a:hlinkClick r:id="" action="ppaction://media"/>
            <a:extLst>
              <a:ext uri="{FF2B5EF4-FFF2-40B4-BE49-F238E27FC236}">
                <a16:creationId xmlns:a16="http://schemas.microsoft.com/office/drawing/2014/main" id="{01842ED9-26F1-44D2-B1D2-D1FDF06AB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72565" y="258066"/>
            <a:ext cx="2768450" cy="161645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4DE5CB-A087-416E-8098-9E47D53DE2E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891" y="802484"/>
            <a:ext cx="392087" cy="4067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A447DC-8A12-42B2-9159-65DC2D4E7FCC}"/>
              </a:ext>
            </a:extLst>
          </p:cNvPr>
          <p:cNvSpPr txBox="1"/>
          <p:nvPr/>
        </p:nvSpPr>
        <p:spPr>
          <a:xfrm>
            <a:off x="249960" y="5145339"/>
            <a:ext cx="4719007" cy="1665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В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2025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 году проект «Поезд Памяти» приурочен </a:t>
            </a:r>
            <a:r>
              <a:rPr lang="ru-RU" kern="0" dirty="0">
                <a:solidFill>
                  <a:srgbClr val="C00000"/>
                </a:solidFill>
                <a:cs typeface="Calibri" panose="020F0502020204030204" pitchFamily="34" charset="0"/>
              </a:rPr>
              <a:t>к 80-летию Победы советского народа в Великой Отечественной войне 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и будет проходить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с 21 июня по 5 июля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  <a:endParaRPr lang="en-US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Учащиеся посетят </a:t>
            </a:r>
            <a:r>
              <a:rPr lang="ru-RU" b="1" kern="0" dirty="0">
                <a:solidFill>
                  <a:prstClr val="black"/>
                </a:solidFill>
                <a:cs typeface="Calibri" panose="020F0502020204030204" pitchFamily="34" charset="0"/>
              </a:rPr>
              <a:t>15</a:t>
            </a:r>
            <a:r>
              <a:rPr lang="ru-RU" kern="0" dirty="0">
                <a:solidFill>
                  <a:prstClr val="black"/>
                </a:solidFill>
                <a:cs typeface="Calibri" panose="020F0502020204030204" pitchFamily="34" charset="0"/>
              </a:rPr>
              <a:t> городов Беларуси и России. </a:t>
            </a:r>
          </a:p>
        </p:txBody>
      </p:sp>
      <p:pic>
        <p:nvPicPr>
          <p:cNvPr id="24" name="Picture 4" descr="Участники &quot;Поезда Памяти&quot; прибыли в молодежную столицу Беларуси -  Российская газета">
            <a:extLst>
              <a:ext uri="{FF2B5EF4-FFF2-40B4-BE49-F238E27FC236}">
                <a16:creationId xmlns:a16="http://schemas.microsoft.com/office/drawing/2014/main" id="{D0075503-9074-4A72-B2F4-3F23DD03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84" y="2570939"/>
            <a:ext cx="3858732" cy="257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46F0C4-5340-4EE4-9188-A1560236EBCC}"/>
              </a:ext>
            </a:extLst>
          </p:cNvPr>
          <p:cNvSpPr txBox="1"/>
          <p:nvPr/>
        </p:nvSpPr>
        <p:spPr>
          <a:xfrm>
            <a:off x="5068596" y="3729907"/>
            <a:ext cx="6672419" cy="29054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Белорусско-российский патриотический культурно-образовательный проект </a:t>
            </a:r>
            <a:r>
              <a:rPr lang="en-US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«</a:t>
            </a: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Поезд Памяти</a:t>
            </a:r>
            <a:r>
              <a:rPr lang="en-US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»</a:t>
            </a: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 инициирован в декабре 2021 года Советом Федерации Федерального собрания Российской Федерации и Советом Республики Национального собрания Республики Беларусь. 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Проект направлен на объединение молодежи стран СНГ, формирование уважительного отношения к исторической памяти братских народов, знакомство с историей и местами боевой славы, культурой и традициями соседних государств.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lvl="0" algn="just" defTabSz="914400">
              <a:lnSpc>
                <a:spcPct val="90000"/>
              </a:lnSpc>
              <a:spcAft>
                <a:spcPts val="600"/>
              </a:spcAft>
            </a:pPr>
            <a:r>
              <a:rPr lang="ru-RU" sz="1600" kern="0" dirty="0">
                <a:solidFill>
                  <a:prstClr val="black"/>
                </a:solidFill>
                <a:cs typeface="Calibri" panose="020F0502020204030204" pitchFamily="34" charset="0"/>
              </a:rPr>
              <a:t>В рамках проекта старшеклассники из Беларуси, России и стран СНГ ежегодно совершают двухнедельное путешествие на специальном поезде по городам и местам, связанным с историей Великой Отечественной войны. </a:t>
            </a: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EA4A7F-50B2-4109-8B57-1A205FDF3B22}"/>
              </a:ext>
            </a:extLst>
          </p:cNvPr>
          <p:cNvSpPr txBox="1"/>
          <p:nvPr/>
        </p:nvSpPr>
        <p:spPr>
          <a:xfrm>
            <a:off x="4950673" y="2580128"/>
            <a:ext cx="6858921" cy="1036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В рамках проекта в 2024 году 200 участников из восьми стран проехали на специальном поезде по маршруту </a:t>
            </a: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Брест – Гродно – Полоцк – Санкт-Петербург – Петрозаводск – Архангельск – Вологда – Москва – Волгоград – Парк Патриот – Могилев – Гомель – Минск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скрыть">
            <a:extLst>
              <a:ext uri="{FF2B5EF4-FFF2-40B4-BE49-F238E27FC236}">
                <a16:creationId xmlns:a16="http://schemas.microsoft.com/office/drawing/2014/main" id="{28AC048F-0023-467A-868A-BB5B2CD533FA}"/>
              </a:ext>
            </a:extLst>
          </p:cNvPr>
          <p:cNvSpPr/>
          <p:nvPr/>
        </p:nvSpPr>
        <p:spPr>
          <a:xfrm>
            <a:off x="0" y="2570939"/>
            <a:ext cx="12192000" cy="4279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89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6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7899301" y="5639614"/>
            <a:ext cx="3632241" cy="943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(об участии молодежи в выборах, </a:t>
            </a:r>
          </a:p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праве избирать и быть избранным </a:t>
            </a:r>
          </a:p>
          <a:p>
            <a:pPr>
              <a:lnSpc>
                <a:spcPts val="168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1600" i="1" dirty="0">
                <a:latin typeface="Arial"/>
                <a:ea typeface="Arial"/>
                <a:cs typeface="Arial"/>
                <a:sym typeface="Arial"/>
              </a:rPr>
              <a:t>в государственные органы)</a:t>
            </a:r>
          </a:p>
        </p:txBody>
      </p:sp>
      <p:sp>
        <p:nvSpPr>
          <p:cNvPr id="13" name="Google Shape;194;p25">
            <a:extLst>
              <a:ext uri="{FF2B5EF4-FFF2-40B4-BE49-F238E27FC236}">
                <a16:creationId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7899301" y="4317910"/>
            <a:ext cx="3427714" cy="13217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000" b="1" i="1" dirty="0">
                <a:solidFill>
                  <a:srgbClr val="09763A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Управление государством</a:t>
            </a:r>
          </a:p>
        </p:txBody>
      </p:sp>
      <p:sp>
        <p:nvSpPr>
          <p:cNvPr id="9" name="Google Shape;194;p25">
            <a:extLst>
              <a:ext uri="{FF2B5EF4-FFF2-40B4-BE49-F238E27FC236}">
                <a16:creationId xmlns:a16="http://schemas.microsoft.com/office/drawing/2014/main" id="{21CC88D4-5FDD-4A2D-852B-75C3ABB47066}"/>
              </a:ext>
            </a:extLst>
          </p:cNvPr>
          <p:cNvSpPr txBox="1">
            <a:spLocks/>
          </p:cNvSpPr>
          <p:nvPr/>
        </p:nvSpPr>
        <p:spPr>
          <a:xfrm>
            <a:off x="6853266" y="1622483"/>
            <a:ext cx="5100809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800" b="1" dirty="0">
                <a:solidFill>
                  <a:srgbClr val="891114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 (апрель)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7FEF94-54A6-414C-BBCD-E487E9874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076" y="2279087"/>
            <a:ext cx="7004692" cy="4077646"/>
          </a:xfrm>
          <a:prstGeom prst="rect">
            <a:avLst/>
          </a:prstGeom>
        </p:spPr>
      </p:pic>
      <p:pic>
        <p:nvPicPr>
          <p:cNvPr id="1026" name="Picture 2" descr="Утверждены официальные геральдические символы Центральной комиссии |  Новости | Русская версия">
            <a:extLst>
              <a:ext uri="{FF2B5EF4-FFF2-40B4-BE49-F238E27FC236}">
                <a16:creationId xmlns:a16="http://schemas.microsoft.com/office/drawing/2014/main" id="{DDC6B465-0F64-4FC1-A123-F973759DC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130" y="2876494"/>
            <a:ext cx="1467080" cy="147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14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21275</TotalTime>
  <Words>1119</Words>
  <Application>Microsoft Office PowerPoint</Application>
  <PresentationFormat>Широкоэкранный</PresentationFormat>
  <Paragraphs>118</Paragraphs>
  <Slides>8</Slides>
  <Notes>7</Notes>
  <HiddenSlides>5</HiddenSlides>
  <MMClips>1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  <vt:variant>
        <vt:lpstr>Произвольные показы</vt:lpstr>
      </vt:variant>
      <vt:variant>
        <vt:i4>1</vt:i4>
      </vt:variant>
    </vt:vector>
  </HeadingPairs>
  <TitlesOfParts>
    <vt:vector size="15" baseType="lpstr">
      <vt:lpstr>Arial</vt:lpstr>
      <vt:lpstr>Arial Black</vt:lpstr>
      <vt:lpstr>Calibri Light</vt:lpstr>
      <vt:lpstr>Bahnschrift SemiLight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карта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Анастасия Бендик</cp:lastModifiedBy>
  <cp:revision>1352</cp:revision>
  <cp:lastPrinted>2018-12-07T06:48:34Z</cp:lastPrinted>
  <dcterms:created xsi:type="dcterms:W3CDTF">2018-12-03T10:14:15Z</dcterms:created>
  <dcterms:modified xsi:type="dcterms:W3CDTF">2025-03-19T09:54:39Z</dcterms:modified>
</cp:coreProperties>
</file>